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Now Bold" charset="1" panose="00000800000000000000"/>
      <p:regular r:id="rId18"/>
    </p:embeddedFont>
    <p:embeddedFont>
      <p:font typeface="Now Bold Bold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834850" y="3134465"/>
            <a:ext cx="4018070" cy="401807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7071" t="0" r="-566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74634" y="4829967"/>
            <a:ext cx="8547187" cy="162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2"/>
              </a:lnSpc>
            </a:pPr>
            <a:r>
              <a:rPr lang="en-US" sz="9600">
                <a:solidFill>
                  <a:srgbClr val="B100E8"/>
                </a:solidFill>
                <a:latin typeface="Now Bold"/>
              </a:rPr>
              <a:t>CAREER 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4634" y="3721197"/>
            <a:ext cx="8547187" cy="108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PROYEK AKHIR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1593" y="6716757"/>
            <a:ext cx="7827699" cy="43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Kelompok I9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75880" y="2599369"/>
            <a:ext cx="10983420" cy="5088262"/>
          </a:xfrm>
          <a:custGeom>
            <a:avLst/>
            <a:gdLst/>
            <a:ahLst/>
            <a:cxnLst/>
            <a:rect r="r" b="b" t="t" l="l"/>
            <a:pathLst>
              <a:path h="5088262" w="10983420">
                <a:moveTo>
                  <a:pt x="0" y="0"/>
                </a:moveTo>
                <a:lnTo>
                  <a:pt x="10983420" y="0"/>
                </a:lnTo>
                <a:lnTo>
                  <a:pt x="10983420" y="5088262"/>
                </a:lnTo>
                <a:lnTo>
                  <a:pt x="0" y="508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309389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02. User Registration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5071684"/>
            <a:ext cx="530938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Untuk melakukan registrasi, yaitu pengisian data user temasuk email dan password untuk login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6324" y="2802914"/>
            <a:ext cx="9982976" cy="4651839"/>
          </a:xfrm>
          <a:custGeom>
            <a:avLst/>
            <a:gdLst/>
            <a:ahLst/>
            <a:cxnLst/>
            <a:rect r="r" b="b" t="t" l="l"/>
            <a:pathLst>
              <a:path h="4651839" w="9982976">
                <a:moveTo>
                  <a:pt x="0" y="0"/>
                </a:moveTo>
                <a:lnTo>
                  <a:pt x="9982976" y="0"/>
                </a:lnTo>
                <a:lnTo>
                  <a:pt x="9982976" y="4651839"/>
                </a:lnTo>
                <a:lnTo>
                  <a:pt x="0" y="4651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03. Home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4116644"/>
            <a:ext cx="5309389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Pada home page, user bisa melihat job listing, profil perusahaan dan juga mencari pekerjaan berdasarkan kategori yang ada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7918776" y="6756040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1034" y="2573503"/>
            <a:ext cx="10836371" cy="5605961"/>
          </a:xfrm>
          <a:custGeom>
            <a:avLst/>
            <a:gdLst/>
            <a:ahLst/>
            <a:cxnLst/>
            <a:rect r="r" b="b" t="t" l="l"/>
            <a:pathLst>
              <a:path h="5605961" w="10836371">
                <a:moveTo>
                  <a:pt x="0" y="0"/>
                </a:moveTo>
                <a:lnTo>
                  <a:pt x="10836371" y="0"/>
                </a:lnTo>
                <a:lnTo>
                  <a:pt x="10836371" y="5605961"/>
                </a:lnTo>
                <a:lnTo>
                  <a:pt x="0" y="5605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04. Job Listing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886" y="5319334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Pada page ini, user bisa melihat pekerjaan yang tersedia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9568840" y="2447368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0053" y="1853943"/>
            <a:ext cx="9879247" cy="6579113"/>
          </a:xfrm>
          <a:custGeom>
            <a:avLst/>
            <a:gdLst/>
            <a:ahLst/>
            <a:cxnLst/>
            <a:rect r="r" b="b" t="t" l="l"/>
            <a:pathLst>
              <a:path h="6579113" w="9879247">
                <a:moveTo>
                  <a:pt x="0" y="0"/>
                </a:moveTo>
                <a:lnTo>
                  <a:pt x="9879247" y="0"/>
                </a:lnTo>
                <a:lnTo>
                  <a:pt x="9879247" y="6579114"/>
                </a:lnTo>
                <a:lnTo>
                  <a:pt x="0" y="657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05. Job Detail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4694868"/>
            <a:ext cx="530938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Pada page ini, user bisa melihat detail dari lowongan yang ditawarkan, sekaligus bisa mengirimkan persyaratan untuk melamar pekerjaan tersebut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15870" y="2636356"/>
            <a:ext cx="10632848" cy="5014288"/>
          </a:xfrm>
          <a:custGeom>
            <a:avLst/>
            <a:gdLst/>
            <a:ahLst/>
            <a:cxnLst/>
            <a:rect r="r" b="b" t="t" l="l"/>
            <a:pathLst>
              <a:path h="5014288" w="10632848">
                <a:moveTo>
                  <a:pt x="0" y="0"/>
                </a:moveTo>
                <a:lnTo>
                  <a:pt x="10632847" y="0"/>
                </a:lnTo>
                <a:lnTo>
                  <a:pt x="10632847" y="5014288"/>
                </a:lnTo>
                <a:lnTo>
                  <a:pt x="0" y="5014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06. About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4116644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About page merupakan profil singkat dari website CareerHub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10814" y="2680149"/>
            <a:ext cx="10448486" cy="4897369"/>
          </a:xfrm>
          <a:custGeom>
            <a:avLst/>
            <a:gdLst/>
            <a:ahLst/>
            <a:cxnLst/>
            <a:rect r="r" b="b" t="t" l="l"/>
            <a:pathLst>
              <a:path h="4897369" w="10448486">
                <a:moveTo>
                  <a:pt x="0" y="0"/>
                </a:moveTo>
                <a:lnTo>
                  <a:pt x="10448486" y="0"/>
                </a:lnTo>
                <a:lnTo>
                  <a:pt x="10448486" y="4897370"/>
                </a:lnTo>
                <a:lnTo>
                  <a:pt x="0" y="4897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07. Job Category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5086350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Dalam page ini, user bisa mencari pekerjaan yang tersedia berdasarkan kategori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52170" y="718989"/>
            <a:ext cx="8807130" cy="6580688"/>
          </a:xfrm>
          <a:custGeom>
            <a:avLst/>
            <a:gdLst/>
            <a:ahLst/>
            <a:cxnLst/>
            <a:rect r="r" b="b" t="t" l="l"/>
            <a:pathLst>
              <a:path h="6580688" w="8807130">
                <a:moveTo>
                  <a:pt x="0" y="0"/>
                </a:moveTo>
                <a:lnTo>
                  <a:pt x="8807130" y="0"/>
                </a:lnTo>
                <a:lnTo>
                  <a:pt x="8807130" y="6580687"/>
                </a:lnTo>
                <a:lnTo>
                  <a:pt x="0" y="6580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263" y="7497854"/>
            <a:ext cx="10248066" cy="2433421"/>
          </a:xfrm>
          <a:custGeom>
            <a:avLst/>
            <a:gdLst/>
            <a:ahLst/>
            <a:cxnLst/>
            <a:rect r="r" b="b" t="t" l="l"/>
            <a:pathLst>
              <a:path h="2433421" w="10248066">
                <a:moveTo>
                  <a:pt x="0" y="0"/>
                </a:moveTo>
                <a:lnTo>
                  <a:pt x="10248066" y="0"/>
                </a:lnTo>
                <a:lnTo>
                  <a:pt x="10248066" y="2433421"/>
                </a:lnTo>
                <a:lnTo>
                  <a:pt x="0" y="2433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2713" y="3143311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08. Testimonial</a:t>
            </a:r>
          </a:p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713" y="5086350"/>
            <a:ext cx="5309389" cy="147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Dalam page ini, user bisa memberikan ulasan terhadap  Websitenya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7089" y="1844152"/>
            <a:ext cx="10160622" cy="6927232"/>
          </a:xfrm>
          <a:custGeom>
            <a:avLst/>
            <a:gdLst/>
            <a:ahLst/>
            <a:cxnLst/>
            <a:rect r="r" b="b" t="t" l="l"/>
            <a:pathLst>
              <a:path h="6927232" w="10160622">
                <a:moveTo>
                  <a:pt x="0" y="0"/>
                </a:moveTo>
                <a:lnTo>
                  <a:pt x="10160622" y="0"/>
                </a:lnTo>
                <a:lnTo>
                  <a:pt x="10160622" y="6927232"/>
                </a:lnTo>
                <a:lnTo>
                  <a:pt x="0" y="692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09. Contacts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Page ini menampilkan informasi mengenai kontak dari CareerHub, seperti lokasi, email, nomor telepon dan sebagainya. User juga bisa langsung mengirimkan email ke CareerHub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7399" y="2423575"/>
            <a:ext cx="10719834" cy="5092062"/>
          </a:xfrm>
          <a:custGeom>
            <a:avLst/>
            <a:gdLst/>
            <a:ahLst/>
            <a:cxnLst/>
            <a:rect r="r" b="b" t="t" l="l"/>
            <a:pathLst>
              <a:path h="5092062" w="10719834">
                <a:moveTo>
                  <a:pt x="0" y="0"/>
                </a:moveTo>
                <a:lnTo>
                  <a:pt x="10719835" y="0"/>
                </a:lnTo>
                <a:lnTo>
                  <a:pt x="10719835" y="5092062"/>
                </a:lnTo>
                <a:lnTo>
                  <a:pt x="0" y="5092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10. Profile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Dalam page ini, user bisa melakukan update terhadap data pribadi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66026" y="3982466"/>
            <a:ext cx="6355947" cy="333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Penjelasan Halaman Web</a:t>
            </a:r>
          </a:p>
          <a:p>
            <a:pPr algn="ctr"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Company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27458" r="-15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6561" y="3580912"/>
            <a:ext cx="5189556" cy="89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7"/>
              </a:lnSpc>
            </a:pPr>
            <a:r>
              <a:rPr lang="en-US" sz="5199">
                <a:solidFill>
                  <a:srgbClr val="048AFF"/>
                </a:solidFill>
                <a:latin typeface="Now Bold"/>
              </a:rPr>
              <a:t>Kelompok I9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561" y="4747583"/>
            <a:ext cx="7549775" cy="17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67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Ahmad Rifqi F. - 2106731301</a:t>
            </a:r>
          </a:p>
          <a:p>
            <a:pPr marL="690881" indent="-345440" lvl="1">
              <a:lnSpc>
                <a:spcPts val="467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Brian Yudha Sandi - 2106637082</a:t>
            </a:r>
          </a:p>
          <a:p>
            <a:pPr marL="690881" indent="-345440" lvl="1">
              <a:lnSpc>
                <a:spcPts val="4672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"/>
              </a:rPr>
              <a:t>M. Cavan Nauval Azizi - 2106702730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0922" y="2795926"/>
            <a:ext cx="10666131" cy="4974054"/>
          </a:xfrm>
          <a:custGeom>
            <a:avLst/>
            <a:gdLst/>
            <a:ahLst/>
            <a:cxnLst/>
            <a:rect r="r" b="b" t="t" l="l"/>
            <a:pathLst>
              <a:path h="4974054" w="10666131">
                <a:moveTo>
                  <a:pt x="0" y="0"/>
                </a:moveTo>
                <a:lnTo>
                  <a:pt x="10666131" y="0"/>
                </a:lnTo>
                <a:lnTo>
                  <a:pt x="10666131" y="4974054"/>
                </a:lnTo>
                <a:lnTo>
                  <a:pt x="0" y="4974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01. Company 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Untuk melakukan login terhadap company yang sudah melakukan proses registrasi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23816" y="2262658"/>
            <a:ext cx="10753907" cy="4988082"/>
          </a:xfrm>
          <a:custGeom>
            <a:avLst/>
            <a:gdLst/>
            <a:ahLst/>
            <a:cxnLst/>
            <a:rect r="r" b="b" t="t" l="l"/>
            <a:pathLst>
              <a:path h="4988082" w="10753907">
                <a:moveTo>
                  <a:pt x="0" y="0"/>
                </a:moveTo>
                <a:lnTo>
                  <a:pt x="10753907" y="0"/>
                </a:lnTo>
                <a:lnTo>
                  <a:pt x="10753907" y="4988082"/>
                </a:lnTo>
                <a:lnTo>
                  <a:pt x="0" y="4988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02. Company Register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Untuk melakukan registrasi, yaitu pengisian data company temasuk email dan password untuk login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3334" y="1514801"/>
            <a:ext cx="10064103" cy="7119977"/>
          </a:xfrm>
          <a:custGeom>
            <a:avLst/>
            <a:gdLst/>
            <a:ahLst/>
            <a:cxnLst/>
            <a:rect r="r" b="b" t="t" l="l"/>
            <a:pathLst>
              <a:path h="7119977" w="10064103">
                <a:moveTo>
                  <a:pt x="0" y="0"/>
                </a:moveTo>
                <a:lnTo>
                  <a:pt x="10064102" y="0"/>
                </a:lnTo>
                <a:lnTo>
                  <a:pt x="10064102" y="7119977"/>
                </a:lnTo>
                <a:lnTo>
                  <a:pt x="0" y="711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03. Home Page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5008572"/>
            <a:ext cx="530938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Home page untuk company ini menampilkan job listing dari perusahaan yang melakukan login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9305" y="879036"/>
            <a:ext cx="9749995" cy="8375373"/>
          </a:xfrm>
          <a:custGeom>
            <a:avLst/>
            <a:gdLst/>
            <a:ahLst/>
            <a:cxnLst/>
            <a:rect r="r" b="b" t="t" l="l"/>
            <a:pathLst>
              <a:path h="8375373" w="9749995">
                <a:moveTo>
                  <a:pt x="0" y="0"/>
                </a:moveTo>
                <a:lnTo>
                  <a:pt x="9749995" y="0"/>
                </a:lnTo>
                <a:lnTo>
                  <a:pt x="9749995" y="8375373"/>
                </a:lnTo>
                <a:lnTo>
                  <a:pt x="0" y="8375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2170" y="4090850"/>
            <a:ext cx="5809734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04. About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170" y="5114745"/>
            <a:ext cx="53093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Menampilkan  profil singkat dari CareerHub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4317" y="1237133"/>
            <a:ext cx="9677178" cy="7783401"/>
          </a:xfrm>
          <a:custGeom>
            <a:avLst/>
            <a:gdLst/>
            <a:ahLst/>
            <a:cxnLst/>
            <a:rect r="r" b="b" t="t" l="l"/>
            <a:pathLst>
              <a:path h="7783401" w="9677178">
                <a:moveTo>
                  <a:pt x="0" y="0"/>
                </a:moveTo>
                <a:lnTo>
                  <a:pt x="9677178" y="0"/>
                </a:lnTo>
                <a:lnTo>
                  <a:pt x="9677178" y="7783401"/>
                </a:lnTo>
                <a:lnTo>
                  <a:pt x="0" y="7783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6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13" y="3143311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05. Testimonial</a:t>
            </a:r>
          </a:p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3" y="5086350"/>
            <a:ext cx="53093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Page ini membuat perusahaan bisa melihat ulasan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7089" y="1844152"/>
            <a:ext cx="10160622" cy="6927232"/>
          </a:xfrm>
          <a:custGeom>
            <a:avLst/>
            <a:gdLst/>
            <a:ahLst/>
            <a:cxnLst/>
            <a:rect r="r" b="b" t="t" l="l"/>
            <a:pathLst>
              <a:path h="6927232" w="10160622">
                <a:moveTo>
                  <a:pt x="0" y="0"/>
                </a:moveTo>
                <a:lnTo>
                  <a:pt x="10160622" y="0"/>
                </a:lnTo>
                <a:lnTo>
                  <a:pt x="10160622" y="6927232"/>
                </a:lnTo>
                <a:lnTo>
                  <a:pt x="0" y="692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575374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06. Contacts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Page ini menampilkan informasi mengenai kontak dari CareerHub, seperti lokasi, email, nomor telepon dan sebagainya. User juga bisa langsung mengirimkan email ke CareerHub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9356" y="2680149"/>
            <a:ext cx="10897199" cy="4947315"/>
          </a:xfrm>
          <a:custGeom>
            <a:avLst/>
            <a:gdLst/>
            <a:ahLst/>
            <a:cxnLst/>
            <a:rect r="r" b="b" t="t" l="l"/>
            <a:pathLst>
              <a:path h="4947315" w="10897199">
                <a:moveTo>
                  <a:pt x="0" y="0"/>
                </a:moveTo>
                <a:lnTo>
                  <a:pt x="10897200" y="0"/>
                </a:lnTo>
                <a:lnTo>
                  <a:pt x="10897200" y="4947316"/>
                </a:lnTo>
                <a:lnTo>
                  <a:pt x="0" y="494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3599690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07. Profile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5760289"/>
            <a:ext cx="53093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Pada page ini, perusahaan bisa merubah data perusahaan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48865" y="1028700"/>
            <a:ext cx="9384845" cy="7881355"/>
          </a:xfrm>
          <a:custGeom>
            <a:avLst/>
            <a:gdLst/>
            <a:ahLst/>
            <a:cxnLst/>
            <a:rect r="r" b="b" t="t" l="l"/>
            <a:pathLst>
              <a:path h="7881355" w="9384845">
                <a:moveTo>
                  <a:pt x="0" y="0"/>
                </a:moveTo>
                <a:lnTo>
                  <a:pt x="9384845" y="0"/>
                </a:lnTo>
                <a:lnTo>
                  <a:pt x="9384845" y="7881355"/>
                </a:lnTo>
                <a:lnTo>
                  <a:pt x="0" y="7881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670" y="2611270"/>
            <a:ext cx="5809734" cy="198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08. Post a Job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670" y="4518413"/>
            <a:ext cx="530938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Pada page ini, perusahaan bisa memasang lowongan pekerjaan yang tersedia agar bisa terlihat di website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67183" y="3596887"/>
            <a:ext cx="7197919" cy="4048779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-2370" t="0" r="-237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22898" y="3596887"/>
            <a:ext cx="7101737" cy="3994677"/>
            <a:chOff x="0" y="0"/>
            <a:chExt cx="112890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8"/>
              <a:stretch>
                <a:fillRect l="-2677" t="0" r="-267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406629" y="2042850"/>
            <a:ext cx="9474742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Progress Checking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2463" y="4544460"/>
            <a:ext cx="6355947" cy="108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-478469"/>
            <a:ext cx="18288000" cy="4760696"/>
          </a:xfrm>
          <a:custGeom>
            <a:avLst/>
            <a:gdLst/>
            <a:ahLst/>
            <a:cxnLst/>
            <a:rect r="r" b="b" t="t" l="l"/>
            <a:pathLst>
              <a:path h="4760696" w="18288000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68" r="0" b="-779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61453" y="3489395"/>
            <a:ext cx="8765094" cy="142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sz="8317">
                <a:solidFill>
                  <a:srgbClr val="FFFFFF"/>
                </a:solidFill>
                <a:latin typeface="Now Bold"/>
              </a:rPr>
              <a:t>CareerHub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85022" y="6435741"/>
            <a:ext cx="12517955" cy="2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0"/>
              </a:lnSpc>
            </a:pPr>
            <a:r>
              <a:rPr lang="en-US" sz="3294">
                <a:solidFill>
                  <a:srgbClr val="FFFFFF"/>
                </a:solidFill>
                <a:latin typeface="DM Sans"/>
              </a:rPr>
              <a:t>CareerHub adalah sebuah aplikasi web yang dirancang untuk menjadi portal pencarian dan perekrutan pekerjaan secara online. Aplikasi ini dibangun menggunakan framework Flask dengan bahasa pemrograman Python.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64514" y="1899798"/>
            <a:ext cx="7358973" cy="7480508"/>
          </a:xfrm>
          <a:custGeom>
            <a:avLst/>
            <a:gdLst/>
            <a:ahLst/>
            <a:cxnLst/>
            <a:rect r="r" b="b" t="t" l="l"/>
            <a:pathLst>
              <a:path h="7480508" w="7358973">
                <a:moveTo>
                  <a:pt x="0" y="0"/>
                </a:moveTo>
                <a:lnTo>
                  <a:pt x="7358972" y="0"/>
                </a:lnTo>
                <a:lnTo>
                  <a:pt x="7358972" y="7480508"/>
                </a:lnTo>
                <a:lnTo>
                  <a:pt x="0" y="7480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35823" y="2137090"/>
            <a:ext cx="8816354" cy="7562989"/>
          </a:xfrm>
          <a:custGeom>
            <a:avLst/>
            <a:gdLst/>
            <a:ahLst/>
            <a:cxnLst/>
            <a:rect r="r" b="b" t="t" l="l"/>
            <a:pathLst>
              <a:path h="7562989" w="8816354">
                <a:moveTo>
                  <a:pt x="0" y="0"/>
                </a:moveTo>
                <a:lnTo>
                  <a:pt x="8816354" y="0"/>
                </a:lnTo>
                <a:lnTo>
                  <a:pt x="8816354" y="7562989"/>
                </a:lnTo>
                <a:lnTo>
                  <a:pt x="0" y="7562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Flowchart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77337" y="273584"/>
            <a:ext cx="10333327" cy="9739831"/>
          </a:xfrm>
          <a:custGeom>
            <a:avLst/>
            <a:gdLst/>
            <a:ahLst/>
            <a:cxnLst/>
            <a:rect r="r" b="b" t="t" l="l"/>
            <a:pathLst>
              <a:path h="9739831" w="10333327">
                <a:moveTo>
                  <a:pt x="0" y="0"/>
                </a:moveTo>
                <a:lnTo>
                  <a:pt x="10333326" y="0"/>
                </a:lnTo>
                <a:lnTo>
                  <a:pt x="10333326" y="9739832"/>
                </a:lnTo>
                <a:lnTo>
                  <a:pt x="0" y="9739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070187" y="4495836"/>
            <a:ext cx="9474742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ERD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38202" y="2152112"/>
            <a:ext cx="9811596" cy="7440764"/>
          </a:xfrm>
          <a:custGeom>
            <a:avLst/>
            <a:gdLst/>
            <a:ahLst/>
            <a:cxnLst/>
            <a:rect r="r" b="b" t="t" l="l"/>
            <a:pathLst>
              <a:path h="7440764" w="9811596">
                <a:moveTo>
                  <a:pt x="0" y="0"/>
                </a:moveTo>
                <a:lnTo>
                  <a:pt x="9811596" y="0"/>
                </a:lnTo>
                <a:lnTo>
                  <a:pt x="9811596" y="7440764"/>
                </a:lnTo>
                <a:lnTo>
                  <a:pt x="0" y="7440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181" t="-16923" r="-17041" b="-1533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UML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66026" y="3982466"/>
            <a:ext cx="6355947" cy="333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Penjelasan Halaman Web</a:t>
            </a:r>
          </a:p>
          <a:p>
            <a:pPr algn="ctr">
              <a:lnSpc>
                <a:spcPts val="8895"/>
              </a:lnSpc>
            </a:pPr>
            <a:r>
              <a:rPr lang="en-US" sz="6399">
                <a:solidFill>
                  <a:srgbClr val="048AFF"/>
                </a:solidFill>
                <a:latin typeface="Now Bold"/>
              </a:rPr>
              <a:t>User (Pelamar)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50953" y="3656419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3" y="0"/>
                </a:lnTo>
                <a:lnTo>
                  <a:pt x="17894953" y="17894952"/>
                </a:lnTo>
                <a:lnTo>
                  <a:pt x="0" y="1789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3985" y="3895786"/>
            <a:ext cx="5309389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01. User Login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44749" y="2693925"/>
            <a:ext cx="10514551" cy="4899150"/>
          </a:xfrm>
          <a:custGeom>
            <a:avLst/>
            <a:gdLst/>
            <a:ahLst/>
            <a:cxnLst/>
            <a:rect r="r" b="b" t="t" l="l"/>
            <a:pathLst>
              <a:path h="4899150" w="10514551">
                <a:moveTo>
                  <a:pt x="0" y="0"/>
                </a:moveTo>
                <a:lnTo>
                  <a:pt x="10514551" y="0"/>
                </a:lnTo>
                <a:lnTo>
                  <a:pt x="10514551" y="4899150"/>
                </a:lnTo>
                <a:lnTo>
                  <a:pt x="0" y="4899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3985" y="4814509"/>
            <a:ext cx="530938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48AFF"/>
                </a:solidFill>
                <a:latin typeface="Canva Sans"/>
              </a:rPr>
              <a:t>Untuk melakukan login terhadap user yang sudah melakukan proses registrasi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DAFlbS3QXcU</dc:identifier>
  <dcterms:modified xsi:type="dcterms:W3CDTF">2011-08-01T06:04:30Z</dcterms:modified>
  <cp:revision>1</cp:revision>
  <dc:title>CareerHub - Group I9</dc:title>
</cp:coreProperties>
</file>